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64" r:id="rId2"/>
    <p:sldId id="256" r:id="rId3"/>
    <p:sldId id="257" r:id="rId4"/>
    <p:sldId id="258" r:id="rId5"/>
    <p:sldId id="267" r:id="rId6"/>
    <p:sldId id="259" r:id="rId7"/>
    <p:sldId id="262" r:id="rId8"/>
    <p:sldId id="263" r:id="rId9"/>
    <p:sldId id="268" r:id="rId10"/>
    <p:sldId id="269" r:id="rId11"/>
    <p:sldId id="270" r:id="rId12"/>
    <p:sldId id="271" r:id="rId13"/>
    <p:sldId id="280" r:id="rId14"/>
    <p:sldId id="279" r:id="rId15"/>
    <p:sldId id="276" r:id="rId16"/>
    <p:sldId id="275" r:id="rId17"/>
    <p:sldId id="277" r:id="rId18"/>
    <p:sldId id="278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8D4EEF-FDAF-4DDF-8CCB-F503E0F07EA5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0ECBF-BD57-492F-8AED-730B2C4C1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551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582AA6A-F089-499F-99E9-294499291DBD}" type="slidenum">
              <a:rPr lang="ru-RU"/>
              <a:pPr eaLnBrk="1" hangingPunct="1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688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5F737C7-85E2-4E20-8944-3C1C7ED40F69}" type="slidenum">
              <a:rPr lang="ru-RU"/>
              <a:pPr eaLnBrk="1" hangingPunct="1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768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10325F6-71EC-49BE-9C63-E9DB3AA1AD53}" type="slidenum">
              <a:rPr lang="ru-RU"/>
              <a:pPr eaLnBrk="1" hangingPunct="1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512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0D75C24-ECC6-4B44-A773-675D12DF76A3}" type="slidenum">
              <a:rPr lang="ru-RU"/>
              <a:pPr eaLnBrk="1" hangingPunct="1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874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0508049-74F1-4F61-BB4B-31A15E24ED22}" type="slidenum">
              <a:rPr lang="ru-RU"/>
              <a:pPr eaLnBrk="1" hangingPunct="1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865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432F-CD1B-42DF-8910-9747DCC38E6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432F-CD1B-42DF-8910-9747DCC38E6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432F-CD1B-42DF-8910-9747DCC38E6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0ED432F-CD1B-42DF-8910-9747DCC38E6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432F-CD1B-42DF-8910-9747DCC38E6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432F-CD1B-42DF-8910-9747DCC38E6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432F-CD1B-42DF-8910-9747DCC38E6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432F-CD1B-42DF-8910-9747DCC38E6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432F-CD1B-42DF-8910-9747DCC38E6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0ED432F-CD1B-42DF-8910-9747DCC38E6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D432F-CD1B-42DF-8910-9747DCC38E6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0ED432F-CD1B-42DF-8910-9747DCC38E6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7FEC42D-A419-4D49-B29D-D371D4043C3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24744"/>
            <a:ext cx="813690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200" dirty="0" smtClean="0"/>
          </a:p>
          <a:p>
            <a:pPr algn="ctr"/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Единицы </a:t>
            </a:r>
            <a:r>
              <a:rPr lang="ru-RU" sz="5400" dirty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массы: грамм, </a:t>
            </a:r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килограмм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20688"/>
            <a:ext cx="7272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К</a:t>
            </a:r>
            <a:r>
              <a:rPr lang="ru-RU" sz="3200" dirty="0" smtClean="0"/>
              <a:t>ак </a:t>
            </a:r>
            <a:r>
              <a:rPr lang="ru-RU" sz="3200" dirty="0"/>
              <a:t>называется единица массы меньше килограмма?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87624" y="2564904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ГРАММ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556792"/>
            <a:ext cx="8136904" cy="20882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1628800"/>
            <a:ext cx="86409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>
                <a:latin typeface="Times New Roman" pitchFamily="18" charset="0"/>
                <a:cs typeface="Times New Roman" pitchFamily="18" charset="0"/>
              </a:rPr>
              <a:t>1 кг = </a:t>
            </a:r>
            <a:r>
              <a:rPr lang="en-US" sz="11500" b="1" dirty="0" smtClean="0">
                <a:latin typeface="Times New Roman" pitchFamily="18" charset="0"/>
                <a:cs typeface="Times New Roman" pitchFamily="18" charset="0"/>
              </a:rPr>
              <a:t>1000 </a:t>
            </a:r>
            <a:r>
              <a:rPr lang="ru-RU" sz="11500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5180842a75be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268760"/>
            <a:ext cx="6696744" cy="50128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188640"/>
            <a:ext cx="5112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sz="3600" b="1" dirty="0" smtClean="0"/>
              <a:t>Какие бывают гири?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2"/>
          <p:cNvSpPr>
            <a:spLocks noChangeArrowheads="1"/>
          </p:cNvSpPr>
          <p:nvPr/>
        </p:nvSpPr>
        <p:spPr bwMode="auto">
          <a:xfrm>
            <a:off x="2143125" y="357188"/>
            <a:ext cx="4572000" cy="594042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3200" b="1" dirty="0">
                <a:solidFill>
                  <a:schemeClr val="accent2"/>
                </a:solidFill>
                <a:latin typeface="Arial" charset="0"/>
                <a:cs typeface="Times New Roman" pitchFamily="18" charset="0"/>
              </a:rPr>
              <a:t>М А С С А</a:t>
            </a:r>
          </a:p>
          <a:p>
            <a:pPr algn="ctr" eaLnBrk="0" hangingPunct="0">
              <a:defRPr/>
            </a:pPr>
            <a:endParaRPr lang="ru-RU" sz="3200" dirty="0">
              <a:solidFill>
                <a:schemeClr val="accent2"/>
              </a:solidFill>
              <a:latin typeface="Arial" charset="0"/>
            </a:endParaRPr>
          </a:p>
          <a:p>
            <a:pPr algn="ctr" eaLnBrk="0" hangingPunct="0">
              <a:defRPr/>
            </a:pPr>
            <a:r>
              <a:rPr lang="ru-RU" sz="2800" b="1" dirty="0">
                <a:solidFill>
                  <a:schemeClr val="accent2"/>
                </a:solidFill>
                <a:latin typeface="Arial" charset="0"/>
                <a:cs typeface="Times New Roman" pitchFamily="18" charset="0"/>
              </a:rPr>
              <a:t>Г</a:t>
            </a:r>
            <a:endParaRPr lang="ru-RU" sz="2800" b="1" dirty="0">
              <a:solidFill>
                <a:schemeClr val="accent2"/>
              </a:solidFill>
              <a:latin typeface="Arial" charset="0"/>
            </a:endParaRPr>
          </a:p>
          <a:p>
            <a:pPr algn="ctr" eaLnBrk="0" hangingPunct="0">
              <a:defRPr/>
            </a:pPr>
            <a:r>
              <a:rPr lang="ru-RU" sz="2800" b="1" i="1" dirty="0">
                <a:solidFill>
                  <a:srgbClr val="422E2E"/>
                </a:solidFill>
                <a:latin typeface="Arial" charset="0"/>
                <a:cs typeface="Times New Roman" pitchFamily="18" charset="0"/>
              </a:rPr>
              <a:t>(ГРАММ)</a:t>
            </a:r>
            <a:endParaRPr lang="ru-RU" sz="2800" b="1" dirty="0">
              <a:solidFill>
                <a:srgbClr val="422E2E"/>
              </a:solidFill>
              <a:latin typeface="Arial" charset="0"/>
            </a:endParaRPr>
          </a:p>
          <a:p>
            <a:pPr algn="ctr" eaLnBrk="0" hangingPunct="0">
              <a:defRPr/>
            </a:pPr>
            <a:endParaRPr lang="ru-RU" sz="2800" b="1" dirty="0">
              <a:solidFill>
                <a:srgbClr val="422E2E"/>
              </a:solidFill>
              <a:latin typeface="Arial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800" b="1" dirty="0">
                <a:solidFill>
                  <a:schemeClr val="accent2"/>
                </a:solidFill>
                <a:latin typeface="Arial" charset="0"/>
                <a:cs typeface="Times New Roman" pitchFamily="18" charset="0"/>
              </a:rPr>
              <a:t>КГ</a:t>
            </a:r>
            <a:endParaRPr lang="ru-RU" sz="2800" b="1" dirty="0">
              <a:solidFill>
                <a:schemeClr val="accent2"/>
              </a:solidFill>
              <a:latin typeface="Arial" charset="0"/>
            </a:endParaRPr>
          </a:p>
          <a:p>
            <a:pPr algn="ctr" eaLnBrk="0" hangingPunct="0">
              <a:defRPr/>
            </a:pPr>
            <a:r>
              <a:rPr lang="ru-RU" sz="2800" b="1" i="1" dirty="0">
                <a:solidFill>
                  <a:srgbClr val="422E2E"/>
                </a:solidFill>
                <a:latin typeface="Arial" charset="0"/>
                <a:cs typeface="Times New Roman" pitchFamily="18" charset="0"/>
              </a:rPr>
              <a:t>(КИЛОГРАММ)</a:t>
            </a:r>
          </a:p>
          <a:p>
            <a:pPr algn="ctr" eaLnBrk="0" hangingPunct="0">
              <a:defRPr/>
            </a:pPr>
            <a:endParaRPr lang="ru-RU" sz="2800" b="1" dirty="0">
              <a:solidFill>
                <a:srgbClr val="422E2E"/>
              </a:solidFill>
              <a:latin typeface="Arial" charset="0"/>
            </a:endParaRPr>
          </a:p>
          <a:p>
            <a:pPr algn="ctr" eaLnBrk="0" hangingPunct="0">
              <a:defRPr/>
            </a:pPr>
            <a:r>
              <a:rPr lang="ru-RU" sz="2800" b="1" dirty="0">
                <a:solidFill>
                  <a:schemeClr val="accent2"/>
                </a:solidFill>
                <a:latin typeface="Arial" charset="0"/>
                <a:cs typeface="Times New Roman" pitchFamily="18" charset="0"/>
              </a:rPr>
              <a:t>Ц</a:t>
            </a:r>
            <a:endParaRPr lang="ru-RU" sz="2800" b="1" dirty="0">
              <a:solidFill>
                <a:schemeClr val="accent2"/>
              </a:solidFill>
              <a:latin typeface="Arial" charset="0"/>
            </a:endParaRPr>
          </a:p>
          <a:p>
            <a:pPr algn="ctr" eaLnBrk="0" hangingPunct="0">
              <a:defRPr/>
            </a:pPr>
            <a:r>
              <a:rPr lang="ru-RU" sz="2800" b="1" i="1" dirty="0">
                <a:solidFill>
                  <a:srgbClr val="422E2E"/>
                </a:solidFill>
                <a:latin typeface="Arial" charset="0"/>
                <a:cs typeface="Times New Roman" pitchFamily="18" charset="0"/>
              </a:rPr>
              <a:t>(ЦЕНТНЕР)</a:t>
            </a:r>
          </a:p>
          <a:p>
            <a:pPr algn="ctr" eaLnBrk="0" hangingPunct="0">
              <a:defRPr/>
            </a:pPr>
            <a:endParaRPr lang="ru-RU" sz="2800" b="1" dirty="0">
              <a:solidFill>
                <a:srgbClr val="422E2E"/>
              </a:solidFill>
              <a:latin typeface="Arial" charset="0"/>
            </a:endParaRPr>
          </a:p>
          <a:p>
            <a:pPr algn="ctr" eaLnBrk="0" hangingPunct="0">
              <a:defRPr/>
            </a:pPr>
            <a:r>
              <a:rPr lang="ru-RU" sz="2800" b="1" dirty="0">
                <a:solidFill>
                  <a:schemeClr val="accent2"/>
                </a:solidFill>
                <a:latin typeface="Arial" charset="0"/>
                <a:cs typeface="Times New Roman" pitchFamily="18" charset="0"/>
              </a:rPr>
              <a:t>Т</a:t>
            </a:r>
            <a:endParaRPr lang="ru-RU" sz="2800" b="1" dirty="0">
              <a:solidFill>
                <a:schemeClr val="accent2"/>
              </a:solidFill>
              <a:latin typeface="Arial" charset="0"/>
            </a:endParaRPr>
          </a:p>
          <a:p>
            <a:pPr algn="ctr" eaLnBrk="0" hangingPunct="0">
              <a:defRPr/>
            </a:pPr>
            <a:r>
              <a:rPr lang="ru-RU" sz="2800" b="1" i="1" dirty="0">
                <a:solidFill>
                  <a:srgbClr val="422E2E"/>
                </a:solidFill>
                <a:latin typeface="Arial" charset="0"/>
                <a:cs typeface="Times New Roman" pitchFamily="18" charset="0"/>
              </a:rPr>
              <a:t>(ТОННА)</a:t>
            </a:r>
            <a:endParaRPr lang="ru-RU" sz="2800" b="1" dirty="0">
              <a:solidFill>
                <a:srgbClr val="422E2E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723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6" descr="Заяц2"/>
          <p:cNvPicPr>
            <a:picLocks noChangeAspect="1" noChangeArrowheads="1"/>
          </p:cNvPicPr>
          <p:nvPr/>
        </p:nvPicPr>
        <p:blipFill>
          <a:blip r:embed="rId5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785813"/>
            <a:ext cx="1012825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Группа 59"/>
          <p:cNvGrpSpPr>
            <a:grpSpLocks/>
          </p:cNvGrpSpPr>
          <p:nvPr/>
        </p:nvGrpSpPr>
        <p:grpSpPr bwMode="auto">
          <a:xfrm flipH="1">
            <a:off x="1714500" y="2357438"/>
            <a:ext cx="5857875" cy="3224212"/>
            <a:chOff x="475157" y="2357430"/>
            <a:chExt cx="6382859" cy="3224234"/>
          </a:xfrm>
        </p:grpSpPr>
        <p:cxnSp>
          <p:nvCxnSpPr>
            <p:cNvPr id="33" name="Прямая соединительная линия 32"/>
            <p:cNvCxnSpPr/>
            <p:nvPr/>
          </p:nvCxnSpPr>
          <p:spPr>
            <a:xfrm flipH="1">
              <a:off x="475157" y="5429263"/>
              <a:ext cx="1639824" cy="0"/>
            </a:xfrm>
            <a:prstGeom prst="line">
              <a:avLst/>
            </a:prstGeom>
            <a:ln w="889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Стрелка углом вверх 33"/>
            <p:cNvSpPr/>
            <p:nvPr/>
          </p:nvSpPr>
          <p:spPr>
            <a:xfrm rot="10800000">
              <a:off x="2000816" y="4357694"/>
              <a:ext cx="1714204" cy="1223970"/>
            </a:xfrm>
            <a:prstGeom prst="bentUpArrow">
              <a:avLst>
                <a:gd name="adj1" fmla="val 5529"/>
                <a:gd name="adj2" fmla="val 11236"/>
                <a:gd name="adj3" fmla="val 15947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" name="Стрелка углом вверх 34"/>
            <p:cNvSpPr/>
            <p:nvPr/>
          </p:nvSpPr>
          <p:spPr>
            <a:xfrm rot="10800000">
              <a:off x="3571449" y="3357562"/>
              <a:ext cx="1714204" cy="1223970"/>
            </a:xfrm>
            <a:prstGeom prst="bentUpArrow">
              <a:avLst>
                <a:gd name="adj1" fmla="val 5529"/>
                <a:gd name="adj2" fmla="val 11236"/>
                <a:gd name="adj3" fmla="val 15947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Стрелка углом вверх 35"/>
            <p:cNvSpPr/>
            <p:nvPr/>
          </p:nvSpPr>
          <p:spPr>
            <a:xfrm rot="10800000">
              <a:off x="5143811" y="2357430"/>
              <a:ext cx="1714205" cy="1223970"/>
            </a:xfrm>
            <a:prstGeom prst="bentUpArrow">
              <a:avLst>
                <a:gd name="adj1" fmla="val 5702"/>
                <a:gd name="adj2" fmla="val 11236"/>
                <a:gd name="adj3" fmla="val 15947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3316" name="Прямоугольник 24"/>
          <p:cNvSpPr>
            <a:spLocks noChangeArrowheads="1"/>
          </p:cNvSpPr>
          <p:nvPr/>
        </p:nvSpPr>
        <p:spPr bwMode="auto">
          <a:xfrm>
            <a:off x="3143250" y="285750"/>
            <a:ext cx="54292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sz="2800" b="1">
                <a:solidFill>
                  <a:schemeClr val="accent2"/>
                </a:solidFill>
              </a:rPr>
              <a:t>Расположи единицы массы </a:t>
            </a:r>
          </a:p>
          <a:p>
            <a:pPr algn="r" eaLnBrk="1" hangingPunct="1"/>
            <a:r>
              <a:rPr lang="ru-RU" sz="2800" b="1">
                <a:solidFill>
                  <a:schemeClr val="accent2"/>
                </a:solidFill>
              </a:rPr>
              <a:t>в порядке убывания</a:t>
            </a:r>
          </a:p>
        </p:txBody>
      </p:sp>
      <p:sp>
        <p:nvSpPr>
          <p:cNvPr id="13317" name="Прямоугольник 14">
            <a:hlinkClick r:id="" action="ppaction://macro?name=DragandDrop"/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00125" y="4857750"/>
            <a:ext cx="15859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chemeClr val="accent6">
                    <a:lumMod val="50000"/>
                  </a:schemeClr>
                </a:solidFill>
                <a:latin typeface="Arial" charset="0"/>
                <a:cs typeface="Times New Roman" pitchFamily="18" charset="0"/>
              </a:rPr>
              <a:t>1 грамм</a:t>
            </a:r>
            <a:endParaRPr lang="ru-RU" sz="280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13318" name="Прямоугольник 15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928688" y="4143375"/>
            <a:ext cx="2428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chemeClr val="accent6">
                    <a:lumMod val="50000"/>
                  </a:schemeClr>
                </a:solidFill>
                <a:latin typeface="Arial" charset="0"/>
                <a:cs typeface="Times New Roman" pitchFamily="18" charset="0"/>
              </a:rPr>
              <a:t>1 килограмм</a:t>
            </a:r>
            <a:endParaRPr lang="ru-RU" sz="280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13319" name="Прямоугольник 16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928688" y="3429000"/>
            <a:ext cx="19351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chemeClr val="accent6">
                    <a:lumMod val="50000"/>
                  </a:schemeClr>
                </a:solidFill>
                <a:latin typeface="Arial" charset="0"/>
                <a:cs typeface="Times New Roman" pitchFamily="18" charset="0"/>
              </a:rPr>
              <a:t>1 центнер</a:t>
            </a:r>
            <a:endParaRPr lang="ru-RU" sz="280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13320" name="Прямоугольник 17">
            <a:hlinkClick r:id="" action="ppaction://macro?name=DragandDrop"/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000125" y="5572125"/>
            <a:ext cx="1508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chemeClr val="accent6">
                    <a:lumMod val="50000"/>
                  </a:schemeClr>
                </a:solidFill>
                <a:latin typeface="Arial" charset="0"/>
                <a:cs typeface="Times New Roman" pitchFamily="18" charset="0"/>
              </a:rPr>
              <a:t>1 тонна</a:t>
            </a:r>
            <a:endParaRPr lang="ru-RU" sz="280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94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68085E-6 L 0.07865 -0.545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24" y="-272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802 -0.00671 L 0.28472 -0.1010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26" y="-4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959 0.00462 L 0.45469 -0.07933 " pathEditMode="relative" ptsTypes="AA">
                                      <p:cBhvr>
                                        <p:cTn id="14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93 0.00555 L 0.6033 -0.0259 " pathEditMode="relative" ptsTypes="AA">
                                      <p:cBhvr>
                                        <p:cTn id="18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150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84 0.01989 C 0.15851 0.00532 0.25035 -0.00925 0.29514 0.02197 C 0.33994 0.05319 0.30313 0.17206 0.33542 0.20676 C 0.36771 0.24145 0.45869 0.20074 0.48924 0.23058 C 0.51945 0.26041 0.48855 0.35523 0.51754 0.38576 C 0.54636 0.41628 0.63577 0.38691 0.66233 0.41351 C 0.68889 0.4401 0.6533 0.51897 0.67726 0.54487 C 0.70122 0.57077 0.78421 0.56476 0.80573 0.56869 " pathEditMode="relative" ptsTypes="aaaaaaaA">
                                      <p:cBhvr>
                                        <p:cTn id="26" dur="3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13318" grpId="0"/>
      <p:bldP spid="13319" grpId="0"/>
      <p:bldP spid="133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1643063" y="428625"/>
            <a:ext cx="60960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800" b="1">
                <a:solidFill>
                  <a:schemeClr val="accent2"/>
                </a:solidFill>
                <a:cs typeface="Arial" panose="020B0604020202020204" pitchFamily="34" charset="0"/>
              </a:rPr>
              <a:t>Какие названия единиц массы пропущены?</a:t>
            </a:r>
          </a:p>
        </p:txBody>
      </p:sp>
      <p:sp>
        <p:nvSpPr>
          <p:cNvPr id="7175" name="Text Box 5"/>
          <p:cNvSpPr txBox="1">
            <a:spLocks noChangeArrowheads="1"/>
          </p:cNvSpPr>
          <p:nvPr/>
        </p:nvSpPr>
        <p:spPr bwMode="auto">
          <a:xfrm>
            <a:off x="2643188" y="1785938"/>
            <a:ext cx="3714750" cy="387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1  …  =  10  …</a:t>
            </a:r>
          </a:p>
          <a:p>
            <a:pPr>
              <a:lnSpc>
                <a:spcPct val="200000"/>
              </a:lnSpc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1  …  =  100  …</a:t>
            </a:r>
          </a:p>
          <a:p>
            <a:pPr>
              <a:lnSpc>
                <a:spcPct val="200000"/>
              </a:lnSpc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1  …  =  1 000  …</a:t>
            </a:r>
          </a:p>
          <a:p>
            <a:pPr>
              <a:lnSpc>
                <a:spcPct val="200000"/>
              </a:lnSpc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1  …  =  1 000  …</a:t>
            </a:r>
          </a:p>
        </p:txBody>
      </p:sp>
      <p:sp>
        <p:nvSpPr>
          <p:cNvPr id="11268" name="Прямоугольник 9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286625" y="4000500"/>
            <a:ext cx="417513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3200" b="1">
                <a:solidFill>
                  <a:schemeClr val="accent2"/>
                </a:solidFill>
                <a:cs typeface="Times New Roman" pitchFamily="18" charset="0"/>
              </a:rPr>
              <a:t>Г</a:t>
            </a:r>
            <a:endParaRPr lang="ru-RU" sz="3200" b="1">
              <a:solidFill>
                <a:schemeClr val="accent2"/>
              </a:solidFill>
            </a:endParaRPr>
          </a:p>
        </p:txBody>
      </p:sp>
      <p:sp>
        <p:nvSpPr>
          <p:cNvPr id="11269" name="Прямоугольник 10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286625" y="3000375"/>
            <a:ext cx="666750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3200" b="1">
                <a:solidFill>
                  <a:schemeClr val="accent2"/>
                </a:solidFill>
                <a:cs typeface="Times New Roman" pitchFamily="18" charset="0"/>
              </a:rPr>
              <a:t>КГ</a:t>
            </a:r>
            <a:endParaRPr lang="ru-RU" sz="3200" b="1">
              <a:solidFill>
                <a:schemeClr val="accent2"/>
              </a:solidFill>
            </a:endParaRPr>
          </a:p>
        </p:txBody>
      </p:sp>
      <p:sp>
        <p:nvSpPr>
          <p:cNvPr id="11270" name="Прямоугольник 11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286625" y="2071688"/>
            <a:ext cx="484188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3200" b="1">
                <a:solidFill>
                  <a:schemeClr val="accent2"/>
                </a:solidFill>
                <a:cs typeface="Times New Roman" pitchFamily="18" charset="0"/>
              </a:rPr>
              <a:t>Ц</a:t>
            </a:r>
            <a:endParaRPr lang="ru-RU" sz="3200" b="1">
              <a:solidFill>
                <a:schemeClr val="accent2"/>
              </a:solidFill>
            </a:endParaRPr>
          </a:p>
        </p:txBody>
      </p:sp>
      <p:sp>
        <p:nvSpPr>
          <p:cNvPr id="11271" name="Прямоугольник 12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286625" y="4929188"/>
            <a:ext cx="434975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3200" b="1">
                <a:solidFill>
                  <a:schemeClr val="accent2"/>
                </a:solidFill>
                <a:cs typeface="Times New Roman" pitchFamily="18" charset="0"/>
              </a:rPr>
              <a:t>Т</a:t>
            </a:r>
            <a:endParaRPr lang="ru-RU" sz="3200"/>
          </a:p>
        </p:txBody>
      </p:sp>
      <p:sp>
        <p:nvSpPr>
          <p:cNvPr id="11272" name="Прямоугольник 16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286625" y="2071688"/>
            <a:ext cx="484188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3200" b="1">
                <a:solidFill>
                  <a:schemeClr val="accent2"/>
                </a:solidFill>
                <a:cs typeface="Times New Roman" pitchFamily="18" charset="0"/>
              </a:rPr>
              <a:t>Ц</a:t>
            </a:r>
            <a:endParaRPr lang="ru-RU" sz="3200" b="1">
              <a:solidFill>
                <a:schemeClr val="accent2"/>
              </a:solidFill>
            </a:endParaRPr>
          </a:p>
        </p:txBody>
      </p:sp>
      <p:sp>
        <p:nvSpPr>
          <p:cNvPr id="11273" name="Прямоугольник 17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286625" y="2071688"/>
            <a:ext cx="484188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3200" b="1">
                <a:solidFill>
                  <a:schemeClr val="accent2"/>
                </a:solidFill>
                <a:cs typeface="Times New Roman" pitchFamily="18" charset="0"/>
              </a:rPr>
              <a:t>Ц</a:t>
            </a:r>
            <a:endParaRPr lang="ru-RU" sz="3200" b="1">
              <a:solidFill>
                <a:schemeClr val="accent2"/>
              </a:solidFill>
            </a:endParaRPr>
          </a:p>
        </p:txBody>
      </p:sp>
      <p:sp>
        <p:nvSpPr>
          <p:cNvPr id="11274" name="Прямоугольник 18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286625" y="2071688"/>
            <a:ext cx="484188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3200" b="1">
                <a:solidFill>
                  <a:schemeClr val="accent2"/>
                </a:solidFill>
                <a:cs typeface="Times New Roman" pitchFamily="18" charset="0"/>
              </a:rPr>
              <a:t>Ц</a:t>
            </a:r>
            <a:endParaRPr lang="ru-RU" sz="3200" b="1">
              <a:solidFill>
                <a:schemeClr val="accent2"/>
              </a:solidFill>
            </a:endParaRPr>
          </a:p>
        </p:txBody>
      </p:sp>
      <p:sp>
        <p:nvSpPr>
          <p:cNvPr id="11275" name="Прямоугольник 19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286625" y="2071688"/>
            <a:ext cx="484188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3200" b="1">
                <a:solidFill>
                  <a:schemeClr val="accent2"/>
                </a:solidFill>
                <a:cs typeface="Times New Roman" pitchFamily="18" charset="0"/>
              </a:rPr>
              <a:t>Ц</a:t>
            </a:r>
            <a:endParaRPr lang="ru-RU" sz="3200" b="1">
              <a:solidFill>
                <a:schemeClr val="accent2"/>
              </a:solidFill>
            </a:endParaRPr>
          </a:p>
        </p:txBody>
      </p:sp>
      <p:sp>
        <p:nvSpPr>
          <p:cNvPr id="11276" name="Прямоугольник 20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286625" y="3000375"/>
            <a:ext cx="666750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3200" b="1">
                <a:solidFill>
                  <a:schemeClr val="accent2"/>
                </a:solidFill>
                <a:cs typeface="Times New Roman" pitchFamily="18" charset="0"/>
              </a:rPr>
              <a:t>КГ</a:t>
            </a:r>
            <a:endParaRPr lang="ru-RU" sz="3200" b="1">
              <a:solidFill>
                <a:schemeClr val="accent2"/>
              </a:solidFill>
            </a:endParaRPr>
          </a:p>
        </p:txBody>
      </p:sp>
      <p:sp>
        <p:nvSpPr>
          <p:cNvPr id="11277" name="Прямоугольник 21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286625" y="3000375"/>
            <a:ext cx="666750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3200" b="1">
                <a:solidFill>
                  <a:schemeClr val="accent2"/>
                </a:solidFill>
                <a:cs typeface="Times New Roman" pitchFamily="18" charset="0"/>
              </a:rPr>
              <a:t>КГ</a:t>
            </a:r>
            <a:endParaRPr lang="ru-RU" sz="3200" b="1">
              <a:solidFill>
                <a:schemeClr val="accent2"/>
              </a:solidFill>
            </a:endParaRPr>
          </a:p>
        </p:txBody>
      </p:sp>
      <p:sp>
        <p:nvSpPr>
          <p:cNvPr id="11278" name="Прямоугольник 22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286625" y="3000375"/>
            <a:ext cx="666750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3200" b="1">
                <a:solidFill>
                  <a:schemeClr val="accent2"/>
                </a:solidFill>
                <a:cs typeface="Times New Roman" pitchFamily="18" charset="0"/>
              </a:rPr>
              <a:t>КГ</a:t>
            </a:r>
            <a:endParaRPr lang="ru-RU" sz="3200" b="1">
              <a:solidFill>
                <a:schemeClr val="accent2"/>
              </a:solidFill>
            </a:endParaRPr>
          </a:p>
        </p:txBody>
      </p:sp>
      <p:sp>
        <p:nvSpPr>
          <p:cNvPr id="11279" name="Прямоугольник 23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286625" y="3000375"/>
            <a:ext cx="666750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3200" b="1" dirty="0">
                <a:solidFill>
                  <a:schemeClr val="accent2"/>
                </a:solidFill>
                <a:cs typeface="Times New Roman" pitchFamily="18" charset="0"/>
              </a:rPr>
              <a:t>КГ</a:t>
            </a:r>
            <a:endParaRPr lang="ru-RU" sz="3200" b="1" dirty="0">
              <a:solidFill>
                <a:schemeClr val="accent2"/>
              </a:solidFill>
            </a:endParaRPr>
          </a:p>
        </p:txBody>
      </p:sp>
      <p:sp>
        <p:nvSpPr>
          <p:cNvPr id="11280" name="Прямоугольник 24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286625" y="4000500"/>
            <a:ext cx="417513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3200" b="1">
                <a:solidFill>
                  <a:schemeClr val="accent2"/>
                </a:solidFill>
                <a:cs typeface="Times New Roman" pitchFamily="18" charset="0"/>
              </a:rPr>
              <a:t>Г</a:t>
            </a:r>
            <a:endParaRPr lang="ru-RU" sz="3200" b="1">
              <a:solidFill>
                <a:schemeClr val="accent2"/>
              </a:solidFill>
            </a:endParaRPr>
          </a:p>
        </p:txBody>
      </p:sp>
      <p:sp>
        <p:nvSpPr>
          <p:cNvPr id="11281" name="Прямоугольник 25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286625" y="4000500"/>
            <a:ext cx="417513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3200" b="1">
                <a:solidFill>
                  <a:schemeClr val="accent2"/>
                </a:solidFill>
                <a:cs typeface="Times New Roman" pitchFamily="18" charset="0"/>
              </a:rPr>
              <a:t>Г</a:t>
            </a:r>
            <a:endParaRPr lang="ru-RU" sz="3200" b="1">
              <a:solidFill>
                <a:schemeClr val="accent2"/>
              </a:solidFill>
            </a:endParaRPr>
          </a:p>
        </p:txBody>
      </p:sp>
      <p:sp>
        <p:nvSpPr>
          <p:cNvPr id="11282" name="Прямоугольник 26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286625" y="4000500"/>
            <a:ext cx="417513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3200" b="1">
                <a:solidFill>
                  <a:schemeClr val="accent2"/>
                </a:solidFill>
                <a:cs typeface="Times New Roman" pitchFamily="18" charset="0"/>
              </a:rPr>
              <a:t>Г</a:t>
            </a:r>
            <a:endParaRPr lang="ru-RU" sz="3200" b="1">
              <a:solidFill>
                <a:schemeClr val="accent2"/>
              </a:solidFill>
            </a:endParaRPr>
          </a:p>
        </p:txBody>
      </p:sp>
      <p:sp>
        <p:nvSpPr>
          <p:cNvPr id="11283" name="Прямоугольник 27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286625" y="4000500"/>
            <a:ext cx="417513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3200" b="1">
                <a:solidFill>
                  <a:schemeClr val="accent2"/>
                </a:solidFill>
                <a:cs typeface="Times New Roman" pitchFamily="18" charset="0"/>
              </a:rPr>
              <a:t>Г</a:t>
            </a:r>
            <a:endParaRPr lang="ru-RU" sz="3200" b="1">
              <a:solidFill>
                <a:schemeClr val="accent2"/>
              </a:solidFill>
            </a:endParaRPr>
          </a:p>
        </p:txBody>
      </p:sp>
      <p:sp>
        <p:nvSpPr>
          <p:cNvPr id="11284" name="Прямоугольник 28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286625" y="4929188"/>
            <a:ext cx="434975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3200" b="1">
                <a:solidFill>
                  <a:schemeClr val="accent2"/>
                </a:solidFill>
                <a:cs typeface="Times New Roman" pitchFamily="18" charset="0"/>
              </a:rPr>
              <a:t>Т</a:t>
            </a:r>
            <a:endParaRPr lang="ru-RU" sz="3200"/>
          </a:p>
        </p:txBody>
      </p:sp>
      <p:sp>
        <p:nvSpPr>
          <p:cNvPr id="11285" name="Прямоугольник 29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286625" y="4929188"/>
            <a:ext cx="434975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3200" b="1">
                <a:solidFill>
                  <a:schemeClr val="accent2"/>
                </a:solidFill>
                <a:cs typeface="Times New Roman" pitchFamily="18" charset="0"/>
              </a:rPr>
              <a:t>Т</a:t>
            </a:r>
            <a:endParaRPr lang="ru-RU" sz="3200"/>
          </a:p>
        </p:txBody>
      </p:sp>
      <p:sp>
        <p:nvSpPr>
          <p:cNvPr id="11286" name="Прямоугольник 30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286625" y="4929188"/>
            <a:ext cx="434975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3200" b="1">
                <a:solidFill>
                  <a:schemeClr val="accent2"/>
                </a:solidFill>
                <a:cs typeface="Times New Roman" pitchFamily="18" charset="0"/>
              </a:rPr>
              <a:t>Т</a:t>
            </a:r>
            <a:endParaRPr lang="ru-RU" sz="3200"/>
          </a:p>
        </p:txBody>
      </p:sp>
      <p:sp>
        <p:nvSpPr>
          <p:cNvPr id="11287" name="Прямоугольник 31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286625" y="4929188"/>
            <a:ext cx="434975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3200" b="1">
                <a:solidFill>
                  <a:schemeClr val="accent2"/>
                </a:solidFill>
                <a:cs typeface="Times New Roman" pitchFamily="18" charset="0"/>
              </a:rPr>
              <a:t>Т</a:t>
            </a:r>
            <a:endParaRPr lang="ru-RU" sz="3200"/>
          </a:p>
        </p:txBody>
      </p:sp>
      <p:sp>
        <p:nvSpPr>
          <p:cNvPr id="11288" name="Прямоугольник 32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286625" y="4929188"/>
            <a:ext cx="434975" cy="5842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3200" b="1">
                <a:solidFill>
                  <a:schemeClr val="accent2"/>
                </a:solidFill>
                <a:cs typeface="Times New Roman" pitchFamily="18" charset="0"/>
              </a:rPr>
              <a:t>Т</a:t>
            </a:r>
            <a:endParaRPr lang="ru-RU" sz="3200"/>
          </a:p>
        </p:txBody>
      </p:sp>
      <p:pic>
        <p:nvPicPr>
          <p:cNvPr id="20505" name="Picture 2" descr="Заяц1">
            <a:hlinkClick r:id="" action="ppaction://hlinkshowjump?jump=lastslide"/>
          </p:cNvPr>
          <p:cNvPicPr>
            <a:picLocks noChangeAspect="1" noChangeArrowheads="1"/>
          </p:cNvPicPr>
          <p:nvPr/>
        </p:nvPicPr>
        <p:blipFill>
          <a:blip r:embed="rId3">
            <a:lum bright="-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714750"/>
            <a:ext cx="11430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0502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34 0.00115 L -0.46233 -0.40796 " pathEditMode="relative" ptsTypes="AA">
                                      <p:cBhvr>
                                        <p:cTn id="6" dur="20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94 -0.00208 L -0.27604 0.00832 " pathEditMode="relative" ptsTypes="AA">
                                      <p:cBhvr>
                                        <p:cTn id="10" dur="2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82 0.01989 L -0.475 0.1667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67" y="73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3 3.09898E-6 L -0.20156 0.01064 " pathEditMode="relative" ptsTypes="AA">
                                      <p:cBhvr>
                                        <p:cTn id="18" dur="2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75 0.00832 L -0.46493 0.1655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67" y="78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2 -0.00116 L -0.2467 0.0198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25" y="10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15 0.01156 L -0.46233 0.0219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67" y="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21 -0.00116 L -0.19948 0.3031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63" y="15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 animBg="1"/>
      <p:bldP spid="11275" grpId="1" animBg="1"/>
      <p:bldP spid="11279" grpId="0" animBg="1"/>
      <p:bldP spid="11279" grpId="1" animBg="1"/>
      <p:bldP spid="11279" grpId="2" animBg="1"/>
      <p:bldP spid="11283" grpId="0" animBg="1"/>
      <p:bldP spid="11288" grpId="0" animBg="1"/>
      <p:bldP spid="1128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Картинка 4 из 49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143000"/>
            <a:ext cx="4143375" cy="3836988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11" name="Picture 4" descr="Картинка 4 из 35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143000"/>
            <a:ext cx="4143375" cy="381000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357188" y="5000625"/>
            <a:ext cx="3929062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масса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африканского слона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7 тонн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5000625"/>
            <a:ext cx="4286250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масса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гренландского кита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150 тонн (20 слонов)</a:t>
            </a:r>
          </a:p>
        </p:txBody>
      </p:sp>
      <p:sp>
        <p:nvSpPr>
          <p:cNvPr id="15366" name="Прямоугольник 16"/>
          <p:cNvSpPr>
            <a:spLocks noChangeArrowheads="1"/>
          </p:cNvSpPr>
          <p:nvPr/>
        </p:nvSpPr>
        <p:spPr bwMode="auto">
          <a:xfrm>
            <a:off x="1214438" y="357188"/>
            <a:ext cx="66309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>
                <a:solidFill>
                  <a:schemeClr val="accent2"/>
                </a:solidFill>
              </a:rPr>
              <a:t>Самые крупные животные на земле</a:t>
            </a:r>
          </a:p>
        </p:txBody>
      </p:sp>
    </p:spTree>
    <p:extLst>
      <p:ext uri="{BB962C8B-B14F-4D97-AF65-F5344CB8AC3E}">
        <p14:creationId xmlns:p14="http://schemas.microsoft.com/office/powerpoint/2010/main" val="4186789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1214438" y="571500"/>
            <a:ext cx="6391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>
                <a:solidFill>
                  <a:schemeClr val="accent2"/>
                </a:solidFill>
              </a:rPr>
              <a:t>Самые мелкие животные на земле</a:t>
            </a:r>
          </a:p>
        </p:txBody>
      </p:sp>
      <p:pic>
        <p:nvPicPr>
          <p:cNvPr id="3" name="Picture 2" descr="Картинка 7 из 72"/>
          <p:cNvPicPr>
            <a:picLocks noChangeAspect="1" noChangeArrowheads="1"/>
          </p:cNvPicPr>
          <p:nvPr/>
        </p:nvPicPr>
        <p:blipFill>
          <a:blip r:embed="rId3"/>
          <a:srcRect l="5030"/>
          <a:stretch>
            <a:fillRect/>
          </a:stretch>
        </p:blipFill>
        <p:spPr bwMode="auto">
          <a:xfrm>
            <a:off x="428625" y="1571625"/>
            <a:ext cx="4046538" cy="2928938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4" name="Picture 6" descr="Картинка 19 из 4569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1571625"/>
            <a:ext cx="4071938" cy="2928938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5143500" y="4857750"/>
            <a:ext cx="3071813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масса колибри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1,6 - 1,8 грамма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500" y="4857750"/>
            <a:ext cx="3643313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масса землеройки 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2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- 3 грамма </a:t>
            </a:r>
          </a:p>
        </p:txBody>
      </p:sp>
    </p:spTree>
    <p:extLst>
      <p:ext uri="{BB962C8B-B14F-4D97-AF65-F5344CB8AC3E}">
        <p14:creationId xmlns:p14="http://schemas.microsoft.com/office/powerpoint/2010/main" val="118175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764704"/>
            <a:ext cx="828092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800" b="1" dirty="0"/>
              <a:t>Рефлексия учебной деятельности на </a:t>
            </a:r>
            <a:r>
              <a:rPr lang="ru-RU" sz="2800" b="1" dirty="0" smtClean="0"/>
              <a:t>уроке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ru-RU" sz="2800" dirty="0"/>
          </a:p>
          <a:p>
            <a:pPr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sz="2800" dirty="0" smtClean="0"/>
              <a:t>С </a:t>
            </a:r>
            <a:r>
              <a:rPr lang="ru-RU" sz="2800" dirty="0"/>
              <a:t>какой новой единицей массы мы сегодня познакомились</a:t>
            </a:r>
            <a:r>
              <a:rPr lang="ru-RU" sz="2800" dirty="0" smtClean="0"/>
              <a:t>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dirty="0" smtClean="0"/>
              <a:t>- Какая мера массы больше </a:t>
            </a:r>
            <a:r>
              <a:rPr lang="ru-RU" sz="2800" b="1" dirty="0" smtClean="0"/>
              <a:t>кг</a:t>
            </a:r>
            <a:r>
              <a:rPr lang="ru-RU" sz="2800" dirty="0" smtClean="0"/>
              <a:t> или </a:t>
            </a:r>
            <a:r>
              <a:rPr lang="ru-RU" sz="2800" b="1" dirty="0" smtClean="0"/>
              <a:t>г</a:t>
            </a:r>
            <a:r>
              <a:rPr lang="ru-RU" sz="2800" dirty="0" smtClean="0"/>
              <a:t> 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dirty="0" smtClean="0"/>
              <a:t>- Сколько граммов в 1 </a:t>
            </a:r>
            <a:r>
              <a:rPr lang="ru-RU" sz="2800" b="1" dirty="0" smtClean="0"/>
              <a:t>кг</a:t>
            </a:r>
            <a:r>
              <a:rPr lang="ru-RU" sz="2800" dirty="0" smtClean="0"/>
              <a:t>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dirty="0" smtClean="0"/>
              <a:t>- В каких случаях мы используем измерения в граммах?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548680"/>
            <a:ext cx="8136904" cy="5370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/>
              <a:t>Математический </a:t>
            </a:r>
            <a:r>
              <a:rPr lang="ru-RU" sz="3600" b="1" i="1" dirty="0" smtClean="0"/>
              <a:t>диктант</a:t>
            </a:r>
          </a:p>
          <a:p>
            <a:endParaRPr lang="ru-RU" sz="1000" i="1" dirty="0"/>
          </a:p>
          <a:p>
            <a:r>
              <a:rPr lang="ru-RU" sz="3600" dirty="0"/>
              <a:t>– Напишите в тетради число, в котором: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3600" dirty="0"/>
              <a:t> 2 сотни, 4 десятка, 1 единица;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3600" dirty="0"/>
              <a:t> 5 сотен, 3 десятка;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3600" dirty="0"/>
              <a:t> 7 десятков, 9 </a:t>
            </a:r>
            <a:r>
              <a:rPr lang="ru-RU" sz="3600" dirty="0" smtClean="0"/>
              <a:t>единиц;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3600" dirty="0" smtClean="0"/>
              <a:t>1 </a:t>
            </a:r>
            <a:r>
              <a:rPr lang="ru-RU" sz="3600" dirty="0"/>
              <a:t>сотня, 8 десятков, 6 единиц</a:t>
            </a:r>
            <a:r>
              <a:rPr lang="ru-RU" sz="3600" dirty="0" smtClean="0"/>
              <a:t>;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ru-RU" sz="3600" dirty="0"/>
              <a:t> 3 сотни, 7 единиц.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475656" y="1556792"/>
            <a:ext cx="2592288" cy="252028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4716016" y="1484784"/>
            <a:ext cx="2592288" cy="252028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548680"/>
            <a:ext cx="5616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 Сравните эти два </a:t>
            </a:r>
            <a:r>
              <a:rPr lang="ru-RU" sz="2800" b="1" dirty="0" smtClean="0"/>
              <a:t>предмета 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4293096"/>
            <a:ext cx="3240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о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ни разного цвета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115616" y="1556792"/>
            <a:ext cx="2808312" cy="280831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4860032" y="1556792"/>
            <a:ext cx="3240360" cy="2664296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620688"/>
            <a:ext cx="62646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Чем отличаются эти предметы? 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4797152"/>
            <a:ext cx="32716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они разной формы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105835"/>
            <a:ext cx="4572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они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разного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размера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40152" y="2708920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556792"/>
            <a:ext cx="2520280" cy="216024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08515" y="548680"/>
            <a:ext cx="5830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/>
              <a:t>Чем отличаются эти предметы?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-14-см-льняные-мешочки-13-видов-цветов-портативный-пользу-мешки-для-упаковки-свадьб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628800"/>
            <a:ext cx="3356992" cy="3356992"/>
          </a:xfrm>
          <a:prstGeom prst="rect">
            <a:avLst/>
          </a:prstGeom>
        </p:spPr>
      </p:pic>
      <p:pic>
        <p:nvPicPr>
          <p:cNvPr id="3" name="Рисунок 2" descr="10-14-см-льняные-мешочки-13-видов-цветов-портативный-пользу-мешки-для-упаковки-свадьб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628800"/>
            <a:ext cx="3356992" cy="335699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19672" y="620688"/>
            <a:ext cx="6464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Чем отличаются эти предметы?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27784" y="5445224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МАССА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3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Какой прибор нам поможет определить массу </a:t>
            </a:r>
            <a:r>
              <a:rPr lang="ru-RU" sz="3600" dirty="0" smtClean="0"/>
              <a:t>предмета?</a:t>
            </a:r>
            <a:endParaRPr lang="ru-RU" sz="3600" dirty="0"/>
          </a:p>
        </p:txBody>
      </p:sp>
      <p:pic>
        <p:nvPicPr>
          <p:cNvPr id="3" name="Рисунок 2" descr="16687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1772816"/>
            <a:ext cx="3960440" cy="46205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03310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 </a:t>
            </a:r>
          </a:p>
        </p:txBody>
      </p:sp>
      <p:pic>
        <p:nvPicPr>
          <p:cNvPr id="3" name="Рисунок 2" descr="img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7bdf400_5b71_0132_4af8_015c2d23c3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556792"/>
            <a:ext cx="7776864" cy="35283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03648" y="548680"/>
            <a:ext cx="66247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Как происходит взвешивание? </a:t>
            </a:r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270;78,75"/>
  <p:tag name="КОНЕЧНОЕ ПОЛОЖЕНИЕ" val="378,125;476,937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438,75;78,75"/>
  <p:tag name="КОНЕЧНОЕ ПОЛОЖЕНИЕ" val="143,125;137,5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91</TotalTime>
  <Words>207</Words>
  <Application>Microsoft Office PowerPoint</Application>
  <PresentationFormat>Экран (4:3)</PresentationFormat>
  <Paragraphs>96</Paragraphs>
  <Slides>19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Batang</vt:lpstr>
      <vt:lpstr>Arial</vt:lpstr>
      <vt:lpstr>Calibri</vt:lpstr>
      <vt:lpstr>Constantia</vt:lpstr>
      <vt:lpstr>Times New Roman</vt:lpstr>
      <vt:lpstr>Wingdings 2</vt:lpstr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Анютка</dc:creator>
  <cp:lastModifiedBy>user</cp:lastModifiedBy>
  <cp:revision>10</cp:revision>
  <dcterms:created xsi:type="dcterms:W3CDTF">2018-07-06T14:54:00Z</dcterms:created>
  <dcterms:modified xsi:type="dcterms:W3CDTF">2020-04-06T18:57:00Z</dcterms:modified>
</cp:coreProperties>
</file>